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7556500" cy="10693400"/>
  <p:notesSz cx="6799263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132" autoAdjust="0"/>
  </p:normalViewPr>
  <p:slideViewPr>
    <p:cSldViewPr>
      <p:cViewPr>
        <p:scale>
          <a:sx n="200" d="100"/>
          <a:sy n="200" d="100"/>
        </p:scale>
        <p:origin x="-672" y="-749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824" cy="498260"/>
          </a:xfrm>
          <a:prstGeom prst="rect">
            <a:avLst/>
          </a:prstGeom>
        </p:spPr>
        <p:txBody>
          <a:bodyPr vert="horz" lIns="83811" tIns="41906" rIns="83811" bIns="419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012" y="0"/>
            <a:ext cx="2946824" cy="498260"/>
          </a:xfrm>
          <a:prstGeom prst="rect">
            <a:avLst/>
          </a:prstGeom>
        </p:spPr>
        <p:txBody>
          <a:bodyPr vert="horz" lIns="83811" tIns="41906" rIns="83811" bIns="41906" rtlCol="0"/>
          <a:lstStyle>
            <a:lvl1pPr algn="r">
              <a:defRPr sz="1100"/>
            </a:lvl1pPr>
          </a:lstStyle>
          <a:p>
            <a:fld id="{67C89DA6-6E9F-4DD2-B98C-CF60FEE84683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69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811" tIns="41906" rIns="83811" bIns="419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7" y="4779165"/>
            <a:ext cx="5439410" cy="3909422"/>
          </a:xfrm>
          <a:prstGeom prst="rect">
            <a:avLst/>
          </a:prstGeom>
        </p:spPr>
        <p:txBody>
          <a:bodyPr vert="horz" lIns="83811" tIns="41906" rIns="83811" bIns="419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31555"/>
            <a:ext cx="2946824" cy="498260"/>
          </a:xfrm>
          <a:prstGeom prst="rect">
            <a:avLst/>
          </a:prstGeom>
        </p:spPr>
        <p:txBody>
          <a:bodyPr vert="horz" lIns="83811" tIns="41906" rIns="83811" bIns="419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012" y="9431555"/>
            <a:ext cx="2946824" cy="498260"/>
          </a:xfrm>
          <a:prstGeom prst="rect">
            <a:avLst/>
          </a:prstGeom>
        </p:spPr>
        <p:txBody>
          <a:bodyPr vert="horz" lIns="83811" tIns="41906" rIns="83811" bIns="41906" rtlCol="0" anchor="b"/>
          <a:lstStyle>
            <a:lvl1pPr algn="r">
              <a:defRPr sz="1100"/>
            </a:lvl1pPr>
          </a:lstStyle>
          <a:p>
            <a:fld id="{23547977-8EBE-4D56-80FA-2324E6A7D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792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547977-8EBE-4D56-80FA-2324E6A7D2F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542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xmlns="" id="{D87A6F37-A240-444E-9A65-D089F2CD9E54}"/>
              </a:ext>
            </a:extLst>
          </p:cNvPr>
          <p:cNvSpPr/>
          <p:nvPr/>
        </p:nvSpPr>
        <p:spPr>
          <a:xfrm>
            <a:off x="233938" y="4904633"/>
            <a:ext cx="679011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xmlns="" id="{06D8FBC8-5434-4A21-A02B-74AFEF1EADA3}"/>
              </a:ext>
            </a:extLst>
          </p:cNvPr>
          <p:cNvSpPr/>
          <p:nvPr/>
        </p:nvSpPr>
        <p:spPr>
          <a:xfrm>
            <a:off x="233938" y="1228018"/>
            <a:ext cx="6826837" cy="3505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object 2"/>
          <p:cNvSpPr txBox="1"/>
          <p:nvPr/>
        </p:nvSpPr>
        <p:spPr>
          <a:xfrm>
            <a:off x="916873" y="273497"/>
            <a:ext cx="5665392" cy="783548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2200" b="1" spc="-8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資格教</a:t>
            </a:r>
            <a:r>
              <a:rPr sz="2200" b="1" spc="-10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材</a:t>
            </a:r>
            <a:r>
              <a:rPr sz="2200" b="1" spc="-8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の</a:t>
            </a:r>
            <a:r>
              <a:rPr sz="2200" b="1" spc="-10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ラ</a:t>
            </a:r>
            <a:r>
              <a:rPr sz="2200" b="1" spc="-8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イン</a:t>
            </a:r>
            <a:r>
              <a:rPr sz="2200" b="1" spc="-10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ナ</a:t>
            </a:r>
            <a:r>
              <a:rPr sz="2200" b="1" spc="-8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ッ</a:t>
            </a:r>
            <a:r>
              <a:rPr sz="2200" b="1" spc="-85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プ</a:t>
            </a:r>
            <a:r>
              <a:rPr sz="2200" b="1" spc="-8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を</a:t>
            </a:r>
            <a:r>
              <a:rPr sz="2200" b="1" spc="-10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続</a:t>
            </a:r>
            <a:r>
              <a:rPr sz="2200" b="1" spc="-8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々</a:t>
            </a:r>
            <a:r>
              <a:rPr sz="2200" b="1" spc="-10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と</a:t>
            </a:r>
            <a:r>
              <a:rPr sz="2200" b="1" spc="-8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増</a:t>
            </a:r>
            <a:r>
              <a:rPr lang="ja-JP" altLang="en-US" sz="22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や</a:t>
            </a:r>
            <a:r>
              <a:rPr sz="2200" b="1" spc="-10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し</a:t>
            </a:r>
            <a:r>
              <a:rPr sz="2200" b="1" spc="-80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ま</a:t>
            </a:r>
            <a:r>
              <a:rPr sz="2200" b="1" dirty="0" err="1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す</a:t>
            </a:r>
            <a:endParaRPr sz="2200" b="1" dirty="0">
              <a:latin typeface="HG正楷書体-PRO" panose="03000600000000000000" pitchFamily="66" charset="-128"/>
              <a:ea typeface="HG正楷書体-PRO" panose="03000600000000000000" pitchFamily="66" charset="-128"/>
              <a:cs typeface="Noto Sans CJK JP Medium"/>
            </a:endParaRPr>
          </a:p>
          <a:p>
            <a:pPr marL="332105">
              <a:lnSpc>
                <a:spcPct val="100000"/>
              </a:lnSpc>
              <a:spcBef>
                <a:spcPts val="620"/>
              </a:spcBef>
            </a:pPr>
            <a:r>
              <a:rPr sz="16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～視聴</a:t>
            </a:r>
            <a:r>
              <a:rPr sz="1600" b="1" spc="-10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可</a:t>
            </a:r>
            <a:r>
              <a:rPr sz="16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能</a:t>
            </a:r>
            <a:r>
              <a:rPr sz="1600" b="1" spc="-10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な</a:t>
            </a:r>
            <a:r>
              <a:rPr sz="16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教材</a:t>
            </a:r>
            <a:r>
              <a:rPr sz="1600" b="1" spc="-10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は</a:t>
            </a:r>
            <a:r>
              <a:rPr sz="16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お気</a:t>
            </a:r>
            <a:r>
              <a:rPr sz="1600" b="1" spc="-10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軽に</a:t>
            </a:r>
            <a:r>
              <a:rPr sz="16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お問い</a:t>
            </a:r>
            <a:r>
              <a:rPr sz="1600" b="1" spc="-10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合</a:t>
            </a:r>
            <a:r>
              <a:rPr sz="16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わ</a:t>
            </a:r>
            <a:r>
              <a:rPr sz="1600" b="1" spc="-10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せ</a:t>
            </a:r>
            <a:r>
              <a:rPr sz="16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くだ</a:t>
            </a:r>
            <a:r>
              <a:rPr sz="1600" b="1" spc="-10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さ</a:t>
            </a:r>
            <a:r>
              <a:rPr sz="1600" b="1" spc="-6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い</a:t>
            </a:r>
            <a:r>
              <a:rPr sz="1600" b="1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～</a:t>
            </a:r>
          </a:p>
        </p:txBody>
      </p:sp>
      <p:sp>
        <p:nvSpPr>
          <p:cNvPr id="5" name="object 5"/>
          <p:cNvSpPr/>
          <p:nvPr/>
        </p:nvSpPr>
        <p:spPr>
          <a:xfrm>
            <a:off x="3881455" y="6505637"/>
            <a:ext cx="2744134" cy="1609644"/>
          </a:xfrm>
          <a:custGeom>
            <a:avLst/>
            <a:gdLst/>
            <a:ahLst/>
            <a:cxnLst/>
            <a:rect l="l" t="t" r="r" b="b"/>
            <a:pathLst>
              <a:path w="1334135" h="721359">
                <a:moveTo>
                  <a:pt x="976757" y="177037"/>
                </a:moveTo>
                <a:lnTo>
                  <a:pt x="90678" y="177037"/>
                </a:lnTo>
                <a:lnTo>
                  <a:pt x="55399" y="184151"/>
                </a:lnTo>
                <a:lnTo>
                  <a:pt x="26574" y="203565"/>
                </a:lnTo>
                <a:lnTo>
                  <a:pt x="7131" y="232384"/>
                </a:lnTo>
                <a:lnTo>
                  <a:pt x="0" y="267715"/>
                </a:lnTo>
                <a:lnTo>
                  <a:pt x="0" y="630427"/>
                </a:lnTo>
                <a:lnTo>
                  <a:pt x="7131" y="665779"/>
                </a:lnTo>
                <a:lnTo>
                  <a:pt x="26574" y="694642"/>
                </a:lnTo>
                <a:lnTo>
                  <a:pt x="55399" y="714099"/>
                </a:lnTo>
                <a:lnTo>
                  <a:pt x="90678" y="721232"/>
                </a:lnTo>
                <a:lnTo>
                  <a:pt x="976757" y="721232"/>
                </a:lnTo>
                <a:lnTo>
                  <a:pt x="1012035" y="714099"/>
                </a:lnTo>
                <a:lnTo>
                  <a:pt x="1040860" y="694642"/>
                </a:lnTo>
                <a:lnTo>
                  <a:pt x="1060303" y="665779"/>
                </a:lnTo>
                <a:lnTo>
                  <a:pt x="1067435" y="630427"/>
                </a:lnTo>
                <a:lnTo>
                  <a:pt x="1067435" y="267715"/>
                </a:lnTo>
                <a:lnTo>
                  <a:pt x="1060303" y="232384"/>
                </a:lnTo>
                <a:lnTo>
                  <a:pt x="1040860" y="203565"/>
                </a:lnTo>
                <a:lnTo>
                  <a:pt x="1012035" y="184151"/>
                </a:lnTo>
                <a:lnTo>
                  <a:pt x="976757" y="177037"/>
                </a:lnTo>
                <a:close/>
              </a:path>
              <a:path w="1334135" h="721359">
                <a:moveTo>
                  <a:pt x="1333627" y="0"/>
                </a:moveTo>
                <a:lnTo>
                  <a:pt x="622681" y="177037"/>
                </a:lnTo>
                <a:lnTo>
                  <a:pt x="889508" y="177037"/>
                </a:lnTo>
                <a:lnTo>
                  <a:pt x="13336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28637" y="8648064"/>
            <a:ext cx="2939415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80" dirty="0" err="1">
                <a:solidFill>
                  <a:srgbClr val="1A1A1A"/>
                </a:solidFill>
                <a:latin typeface="Noto Sans CJK JP Medium"/>
                <a:cs typeface="Noto Sans CJK JP Medium"/>
              </a:rPr>
              <a:t>就労移行支援事業</a:t>
            </a:r>
            <a:r>
              <a:rPr sz="1400" b="0" dirty="0" err="1">
                <a:solidFill>
                  <a:srgbClr val="1A1A1A"/>
                </a:solidFill>
                <a:latin typeface="Noto Sans CJK JP Medium"/>
                <a:cs typeface="Noto Sans CJK JP Medium"/>
              </a:rPr>
              <a:t>所</a:t>
            </a:r>
            <a:r>
              <a:rPr sz="1400" b="0" spc="125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 </a:t>
            </a:r>
            <a:r>
              <a:rPr lang="ja-JP" altLang="en-US" sz="1400" b="0" spc="125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：　チャオ上尾</a:t>
            </a:r>
            <a:endParaRPr lang="en-US" altLang="ja-JP" sz="1400" b="0" spc="125" dirty="0">
              <a:solidFill>
                <a:srgbClr val="1A1A1A"/>
              </a:solidFill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400" b="0" spc="-80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指定事業所</a:t>
            </a:r>
            <a:r>
              <a:rPr sz="1400" b="0" spc="-80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番号：</a:t>
            </a:r>
            <a:r>
              <a:rPr lang="en-US" altLang="ja-JP" sz="1400" b="0" spc="-80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1111600795</a:t>
            </a:r>
            <a:endParaRPr sz="1400" dirty="0">
              <a:latin typeface="Noto Sans"/>
              <a:cs typeface="Noto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8637" y="9296082"/>
            <a:ext cx="3195436" cy="233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9800"/>
              </a:lnSpc>
              <a:spcBef>
                <a:spcPts val="90"/>
              </a:spcBef>
            </a:pPr>
            <a:r>
              <a:rPr lang="ja-JP" altLang="en-US" sz="1400" b="0" spc="-80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住所：埼玉県上尾市上町</a:t>
            </a:r>
            <a:r>
              <a:rPr lang="en-US" altLang="ja-JP" sz="1400" b="0" spc="-80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1-5-5</a:t>
            </a:r>
            <a:r>
              <a:rPr lang="ja-JP" altLang="en-US" sz="1400" b="0" spc="-80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青木ビル</a:t>
            </a:r>
            <a:r>
              <a:rPr lang="en-US" altLang="ja-JP" sz="1400" b="0" spc="-80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3F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40384" y="9692149"/>
            <a:ext cx="2415181" cy="62010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indent="7620">
              <a:lnSpc>
                <a:spcPts val="1460"/>
              </a:lnSpc>
              <a:spcBef>
                <a:spcPts val="50"/>
              </a:spcBef>
            </a:pPr>
            <a:r>
              <a:rPr sz="2000" b="0" spc="110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TEL</a:t>
            </a:r>
            <a:r>
              <a:rPr sz="2000" b="0" spc="110" dirty="0">
                <a:latin typeface="Noto Sans CJK JP Medium"/>
                <a:cs typeface="Noto Sans CJK JP Medium"/>
              </a:rPr>
              <a:t>：</a:t>
            </a:r>
            <a:r>
              <a:rPr lang="en-US" altLang="ja-JP" sz="2000" b="0" spc="110" dirty="0">
                <a:latin typeface="Noto Sans CJK JP Medium"/>
                <a:cs typeface="Noto Sans CJK JP Medium"/>
              </a:rPr>
              <a:t>048-788-5511</a:t>
            </a:r>
          </a:p>
          <a:p>
            <a:pPr marL="12700" marR="5080" indent="7620">
              <a:lnSpc>
                <a:spcPts val="1460"/>
              </a:lnSpc>
              <a:spcBef>
                <a:spcPts val="50"/>
              </a:spcBef>
            </a:pPr>
            <a:r>
              <a:rPr sz="2000" b="0" spc="120" dirty="0">
                <a:solidFill>
                  <a:srgbClr val="1A1A1A"/>
                </a:solidFill>
                <a:latin typeface="Noto Sans CJK JP Medium"/>
                <a:cs typeface="Noto Sans CJK JP Medium"/>
              </a:rPr>
              <a:t>FAX</a:t>
            </a:r>
            <a:r>
              <a:rPr sz="2000" b="0" spc="120" dirty="0">
                <a:latin typeface="Noto Sans CJK JP Medium"/>
                <a:cs typeface="Noto Sans CJK JP Medium"/>
              </a:rPr>
              <a:t>：</a:t>
            </a:r>
            <a:r>
              <a:rPr sz="2000" dirty="0">
                <a:latin typeface="Noto Sans"/>
                <a:cs typeface="Noto Sans"/>
              </a:rPr>
              <a:t> </a:t>
            </a:r>
            <a:r>
              <a:rPr lang="en-US" altLang="ja-JP" sz="2000" dirty="0">
                <a:latin typeface="Noto Sans"/>
                <a:cs typeface="Noto Sans"/>
              </a:rPr>
              <a:t>048-7886611</a:t>
            </a:r>
          </a:p>
          <a:p>
            <a:pPr marL="12700" marR="5080" indent="7620">
              <a:lnSpc>
                <a:spcPts val="1460"/>
              </a:lnSpc>
              <a:spcBef>
                <a:spcPts val="50"/>
              </a:spcBef>
            </a:pPr>
            <a:endParaRPr sz="1100" dirty="0">
              <a:latin typeface="Noto Sans"/>
              <a:cs typeface="Noto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23790" y="9519602"/>
            <a:ext cx="1320165" cy="48260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b="0" spc="-8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お問い合わせは</a:t>
            </a:r>
            <a:endParaRPr sz="140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0" spc="229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24</a:t>
            </a:r>
            <a:r>
              <a:rPr sz="1400" b="0" spc="-14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sz="1400" b="0" spc="-8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時間受付</a:t>
            </a:r>
            <a:r>
              <a:rPr sz="14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中  </a:t>
            </a:r>
            <a:r>
              <a:rPr sz="1400" b="0" spc="-8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sz="1200" dirty="0">
                <a:latin typeface="Noto Sans"/>
                <a:cs typeface="Noto Sans"/>
              </a:rPr>
              <a:t> </a:t>
            </a:r>
            <a:endParaRPr sz="1200">
              <a:latin typeface="Noto Sans"/>
              <a:cs typeface="Noto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07509" y="9158985"/>
            <a:ext cx="24180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8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最新情報</a:t>
            </a:r>
            <a:r>
              <a:rPr sz="14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は</a:t>
            </a:r>
            <a:r>
              <a:rPr sz="1400" b="0" spc="-10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sz="1400" b="0" spc="8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HP</a:t>
            </a:r>
            <a:r>
              <a:rPr sz="1400" b="0" spc="-7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sz="1400" b="0" spc="-8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をご覧くださ</a:t>
            </a:r>
            <a:r>
              <a:rPr sz="1400" b="0" spc="-10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い</a:t>
            </a:r>
            <a:r>
              <a:rPr sz="1200" dirty="0">
                <a:latin typeface="Noto Sans"/>
                <a:cs typeface="Noto Sans"/>
              </a:rPr>
              <a:t> </a:t>
            </a:r>
          </a:p>
        </p:txBody>
      </p:sp>
      <p:sp>
        <p:nvSpPr>
          <p:cNvPr id="14" name="object 14"/>
          <p:cNvSpPr/>
          <p:nvPr/>
        </p:nvSpPr>
        <p:spPr>
          <a:xfrm>
            <a:off x="540384" y="5977635"/>
            <a:ext cx="3846195" cy="472440"/>
          </a:xfrm>
          <a:custGeom>
            <a:avLst/>
            <a:gdLst/>
            <a:ahLst/>
            <a:cxnLst/>
            <a:rect l="l" t="t" r="r" b="b"/>
            <a:pathLst>
              <a:path w="3846195" h="472439">
                <a:moveTo>
                  <a:pt x="3846195" y="0"/>
                </a:moveTo>
                <a:lnTo>
                  <a:pt x="0" y="0"/>
                </a:lnTo>
                <a:lnTo>
                  <a:pt x="0" y="472439"/>
                </a:lnTo>
                <a:lnTo>
                  <a:pt x="3846195" y="472439"/>
                </a:lnTo>
                <a:lnTo>
                  <a:pt x="38461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20077" y="6026530"/>
            <a:ext cx="3519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89480" algn="l"/>
              </a:tabLst>
            </a:pPr>
            <a:r>
              <a:rPr sz="18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オンラ</a:t>
            </a:r>
            <a:r>
              <a:rPr sz="1800" b="1" spc="-10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イ</a:t>
            </a:r>
            <a:r>
              <a:rPr sz="18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ン</a:t>
            </a:r>
            <a:r>
              <a:rPr sz="1800" b="1" spc="-10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個</a:t>
            </a:r>
            <a:r>
              <a:rPr sz="18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別相</a:t>
            </a:r>
            <a:r>
              <a:rPr sz="1800" b="1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談	</a:t>
            </a:r>
            <a:r>
              <a:rPr sz="1800" b="1" spc="-105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好</a:t>
            </a:r>
            <a:r>
              <a:rPr sz="1800" b="1" spc="-8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評受付</a:t>
            </a:r>
            <a:r>
              <a:rPr sz="1800" b="1" spc="-100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中</a:t>
            </a:r>
            <a:r>
              <a:rPr sz="1800" b="1" dirty="0">
                <a:latin typeface="HG正楷書体-PRO" panose="03000600000000000000" pitchFamily="66" charset="-128"/>
                <a:ea typeface="HG正楷書体-PRO" panose="03000600000000000000" pitchFamily="66" charset="-128"/>
                <a:cs typeface="Noto Sans CJK JP Medium"/>
              </a:rPr>
              <a:t>♪</a:t>
            </a:r>
          </a:p>
        </p:txBody>
      </p:sp>
      <p:grpSp>
        <p:nvGrpSpPr>
          <p:cNvPr id="17" name="object 17"/>
          <p:cNvGrpSpPr/>
          <p:nvPr/>
        </p:nvGrpSpPr>
        <p:grpSpPr>
          <a:xfrm>
            <a:off x="541019" y="6613448"/>
            <a:ext cx="3416935" cy="1629410"/>
            <a:chOff x="541019" y="6613448"/>
            <a:chExt cx="3416935" cy="1629410"/>
          </a:xfrm>
        </p:grpSpPr>
        <p:sp>
          <p:nvSpPr>
            <p:cNvPr id="18" name="object 18"/>
            <p:cNvSpPr/>
            <p:nvPr/>
          </p:nvSpPr>
          <p:spPr>
            <a:xfrm>
              <a:off x="541019" y="7688579"/>
              <a:ext cx="3416554" cy="5537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24839" y="8115281"/>
              <a:ext cx="3154934" cy="6123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54887" y="6613448"/>
              <a:ext cx="1384623" cy="34361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24839" y="6931641"/>
              <a:ext cx="1427734" cy="6123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54947" y="7157637"/>
              <a:ext cx="2752489" cy="35469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19759" y="6403008"/>
            <a:ext cx="3178175" cy="176276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2800" b="1" u="heavy" spc="-7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0" u="heavy" spc="-85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個</a:t>
            </a:r>
            <a:r>
              <a:rPr sz="2800" b="0" u="heavy" spc="-6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別</a:t>
            </a:r>
            <a:r>
              <a:rPr sz="2800" b="0" u="heavy" spc="-85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相</a:t>
            </a:r>
            <a:r>
              <a:rPr sz="2800" b="0" u="heavy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談</a:t>
            </a:r>
            <a:endParaRPr sz="2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Noto Sans CJK JP Medium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800" b="1" u="heavy" spc="-7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 </a:t>
            </a:r>
            <a:r>
              <a:rPr sz="2800" b="0" u="heavy" spc="-85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見</a:t>
            </a:r>
            <a:r>
              <a:rPr sz="2800" b="0" u="heavy" spc="-65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学</a:t>
            </a:r>
            <a:r>
              <a:rPr sz="2800" b="0" u="heavy" spc="-85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・体験受付</a:t>
            </a:r>
            <a:r>
              <a:rPr sz="2800" b="0" u="heavy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中</a:t>
            </a:r>
            <a:endParaRPr sz="2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Noto Sans CJK JP Medium"/>
            </a:endParaRPr>
          </a:p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2800" b="1" u="heavy" spc="-7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 </a:t>
            </a:r>
            <a:r>
              <a:rPr sz="2800" b="0" u="heavy" spc="-85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ま</a:t>
            </a:r>
            <a:r>
              <a:rPr sz="2800" b="0" u="heavy" spc="-6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ず</a:t>
            </a:r>
            <a:r>
              <a:rPr sz="2800" b="0" u="heavy" spc="-85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はご連絡下さ</a:t>
            </a:r>
            <a:r>
              <a:rPr sz="2800" b="0" u="heavy" spc="-7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FF0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い</a:t>
            </a:r>
            <a:r>
              <a:rPr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"/>
              </a:rPr>
              <a:t> </a:t>
            </a:r>
          </a:p>
        </p:txBody>
      </p:sp>
      <p:sp>
        <p:nvSpPr>
          <p:cNvPr id="24" name="object 24"/>
          <p:cNvSpPr/>
          <p:nvPr/>
        </p:nvSpPr>
        <p:spPr>
          <a:xfrm>
            <a:off x="624840" y="7485361"/>
            <a:ext cx="2809494" cy="612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xmlns="" id="{0DACEA17-5479-448B-955B-171A89CD4515}"/>
              </a:ext>
            </a:extLst>
          </p:cNvPr>
          <p:cNvSpPr txBox="1"/>
          <p:nvPr/>
        </p:nvSpPr>
        <p:spPr>
          <a:xfrm>
            <a:off x="237563" y="1479699"/>
            <a:ext cx="178567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コミュニケーションリーダー２級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ピアカウンセラー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コミュニケーション基礎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 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TECC(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中国語コミュニケーション検定</a:t>
            </a: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ナラティブメディエーター講座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xmlns="" id="{FA324114-2415-4E3F-9223-5FA8112BC7DD}"/>
              </a:ext>
            </a:extLst>
          </p:cNvPr>
          <p:cNvSpPr txBox="1"/>
          <p:nvPr/>
        </p:nvSpPr>
        <p:spPr>
          <a:xfrm>
            <a:off x="248202" y="2606826"/>
            <a:ext cx="1340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ビジネス会計基礎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給与計算検定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FP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技能士３級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公認会計士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税理士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日商簿記検定３級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xmlns="" id="{ABB87A6D-74F6-4765-A5F6-20E843834100}"/>
              </a:ext>
            </a:extLst>
          </p:cNvPr>
          <p:cNvSpPr txBox="1"/>
          <p:nvPr/>
        </p:nvSpPr>
        <p:spPr>
          <a:xfrm>
            <a:off x="246655" y="3779646"/>
            <a:ext cx="13404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国語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世界史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日本史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現代社会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新数学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科学と人間生活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化学基礎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英語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xmlns="" id="{695D6B14-6BD9-465E-AE44-F789E976DF4D}"/>
              </a:ext>
            </a:extLst>
          </p:cNvPr>
          <p:cNvSpPr txBox="1"/>
          <p:nvPr/>
        </p:nvSpPr>
        <p:spPr>
          <a:xfrm>
            <a:off x="1965402" y="1462811"/>
            <a:ext cx="1708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お客様対応専門員　　　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消費生活アドバイザー　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QC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検定</a:t>
            </a: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品質管理検定</a:t>
            </a: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マイナンバー管理アドバイザー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外国人雇用管理主任者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障がい者雇用推進者研修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ＩＴパスポート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旅行業務取扱主任者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xmlns="" id="{81620234-18D4-4C8B-AD22-118BE4954BE4}"/>
              </a:ext>
            </a:extLst>
          </p:cNvPr>
          <p:cNvSpPr txBox="1"/>
          <p:nvPr/>
        </p:nvSpPr>
        <p:spPr>
          <a:xfrm>
            <a:off x="1978102" y="2862662"/>
            <a:ext cx="1109801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相続財産再鑑定士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社会保険労務士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行政書士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司法書士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弁理士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通関士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中小企業診断士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xmlns="" id="{2DF24CD0-C11D-4B37-91B2-88E97DDA8238}"/>
              </a:ext>
            </a:extLst>
          </p:cNvPr>
          <p:cNvSpPr txBox="1"/>
          <p:nvPr/>
        </p:nvSpPr>
        <p:spPr>
          <a:xfrm>
            <a:off x="1975468" y="4111220"/>
            <a:ext cx="1528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小売電気アドバイザー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移動販売コーディネーター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危険物取扱者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公務員試験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xmlns="" id="{02D45D57-8083-4626-B272-A8DE8B03F009}"/>
              </a:ext>
            </a:extLst>
          </p:cNvPr>
          <p:cNvSpPr txBox="1"/>
          <p:nvPr/>
        </p:nvSpPr>
        <p:spPr>
          <a:xfrm>
            <a:off x="3729998" y="1495361"/>
            <a:ext cx="170820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Ｐ検</a:t>
            </a: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(ICT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ﾌﾟﾛﾌｨｴﾝｼｰ検定協会</a:t>
            </a: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7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ビジネス法務基礎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 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ビジネスプレゼンテーション基礎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メンタルヘルス基礎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パーソナルカラリスト検定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ビジネス実務マナー３級</a:t>
            </a:r>
            <a:r>
              <a:rPr lang="ja-JP" altLang="en-US" sz="7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endParaRPr lang="en-US" altLang="ja-JP" sz="700" dirty="0">
              <a:solidFill>
                <a:srgbClr val="00B0F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秘書検定</a:t>
            </a:r>
            <a:r>
              <a:rPr lang="ja-JP" altLang="en-US" sz="7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サービス接遇検定</a:t>
            </a:r>
            <a:r>
              <a:rPr lang="ja-JP" altLang="en-US" sz="7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 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ビジネス文書検定</a:t>
            </a:r>
            <a:r>
              <a:rPr lang="ja-JP" altLang="en-US" sz="7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ビジネス実務法務検定試験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色彩検定３級</a:t>
            </a:r>
            <a:r>
              <a:rPr lang="ja-JP" altLang="en-US" sz="7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xmlns="" id="{EC30EA78-AA12-40DC-A314-12D505E86EFE}"/>
              </a:ext>
            </a:extLst>
          </p:cNvPr>
          <p:cNvSpPr txBox="1"/>
          <p:nvPr/>
        </p:nvSpPr>
        <p:spPr>
          <a:xfrm>
            <a:off x="3724073" y="3183657"/>
            <a:ext cx="184726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環境アレルギーアドバイザー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日本幼児食協会認定ベーシッククラス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金属アレルギーマイスター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医療事務講座</a:t>
            </a: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医療事務認定実務者</a:t>
            </a: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7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◆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認知症予防活動支援士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公衆衛生士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介護事務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保育士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社会福祉士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精神保健福祉士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登録販売者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xmlns="" id="{F8F8FD8A-0AF9-4630-A482-1F0AACFBDAC5}"/>
              </a:ext>
            </a:extLst>
          </p:cNvPr>
          <p:cNvSpPr txBox="1"/>
          <p:nvPr/>
        </p:nvSpPr>
        <p:spPr>
          <a:xfrm>
            <a:off x="5437589" y="1493901"/>
            <a:ext cx="1623186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太陽光発電アドバイザー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敷金診断士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シックハウス診断士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住宅販売士補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住宅ローン診断士補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住宅建築コーディネーター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リフォーム提案士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サブリース建物取扱主任者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公認ホームインスペクター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太陽光発電メンテナンス技師補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カビ･ダニ測定技能士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民泊適正管理主任者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競売不動産取扱主任者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不動産相談員研修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子育て住環境アドバイザー</a:t>
            </a:r>
            <a:r>
              <a:rPr lang="ja-JP" altLang="en-US" sz="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endParaRPr lang="en-US" altLang="ja-JP" sz="7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宅地建物取引士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マンション管理士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管理業務主任者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不動産鑑定士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土地家屋調査士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測量士補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土地活用プランナー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xmlns="" id="{219FAEAA-C099-42F6-ADAB-1DF6D0D825C8}"/>
              </a:ext>
            </a:extLst>
          </p:cNvPr>
          <p:cNvSpPr txBox="1"/>
          <p:nvPr/>
        </p:nvSpPr>
        <p:spPr>
          <a:xfrm rot="5400000">
            <a:off x="5362530" y="2903154"/>
            <a:ext cx="3647152" cy="23214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無料で見られるから、</a:t>
            </a:r>
            <a:r>
              <a:rPr lang="ja-JP" altLang="en-US" sz="7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あなたのチャレンジいたい資格探し</a:t>
            </a:r>
            <a:r>
              <a:rPr lang="ja-JP" altLang="en-US" sz="7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もできる！</a:t>
            </a:r>
            <a:endParaRPr lang="en-US" altLang="ja-JP" sz="7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xmlns="" id="{1ED84192-932D-4EA2-98E4-746186D9151F}"/>
              </a:ext>
            </a:extLst>
          </p:cNvPr>
          <p:cNvSpPr/>
          <p:nvPr/>
        </p:nvSpPr>
        <p:spPr>
          <a:xfrm>
            <a:off x="240710" y="1237373"/>
            <a:ext cx="1623185" cy="24903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コミュニケーション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xmlns="" id="{D0CCDB53-F05E-4595-8662-0C24EBCC0885}"/>
              </a:ext>
            </a:extLst>
          </p:cNvPr>
          <p:cNvSpPr/>
          <p:nvPr/>
        </p:nvSpPr>
        <p:spPr>
          <a:xfrm>
            <a:off x="1968549" y="1237239"/>
            <a:ext cx="1623185" cy="24903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ビジネス実務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xmlns="" id="{52570380-9519-43A4-A13E-567F8CE8FF62}"/>
              </a:ext>
            </a:extLst>
          </p:cNvPr>
          <p:cNvSpPr/>
          <p:nvPr/>
        </p:nvSpPr>
        <p:spPr>
          <a:xfrm>
            <a:off x="3724073" y="1237173"/>
            <a:ext cx="1623185" cy="24903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ビジネス基礎スキル</a:t>
            </a:r>
            <a:endParaRPr kumimoji="1" lang="ja-JP" altLang="en-US" sz="1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xmlns="" id="{7F375D6F-806E-4A46-A6F6-5DE7608646C9}"/>
              </a:ext>
            </a:extLst>
          </p:cNvPr>
          <p:cNvSpPr/>
          <p:nvPr/>
        </p:nvSpPr>
        <p:spPr>
          <a:xfrm>
            <a:off x="5438606" y="1237239"/>
            <a:ext cx="1623185" cy="24903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不動産・建築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xmlns="" id="{4A97CC21-8259-4902-A1ED-A6E608B4DDBB}"/>
              </a:ext>
            </a:extLst>
          </p:cNvPr>
          <p:cNvSpPr/>
          <p:nvPr/>
        </p:nvSpPr>
        <p:spPr>
          <a:xfrm>
            <a:off x="241186" y="2360875"/>
            <a:ext cx="1623185" cy="2490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会計・税務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xmlns="" id="{0B7E219F-96EE-40C0-B27E-31A348E33ADF}"/>
              </a:ext>
            </a:extLst>
          </p:cNvPr>
          <p:cNvSpPr/>
          <p:nvPr/>
        </p:nvSpPr>
        <p:spPr>
          <a:xfrm>
            <a:off x="240710" y="3530612"/>
            <a:ext cx="1623185" cy="24903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高卒認定試験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xmlns="" id="{2C7ED987-FBBA-4045-8778-9991965BF875}"/>
              </a:ext>
            </a:extLst>
          </p:cNvPr>
          <p:cNvSpPr/>
          <p:nvPr/>
        </p:nvSpPr>
        <p:spPr>
          <a:xfrm>
            <a:off x="1984180" y="2607888"/>
            <a:ext cx="1623185" cy="24903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法律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xmlns="" id="{27675209-5F17-44A1-96C3-44729BD38711}"/>
              </a:ext>
            </a:extLst>
          </p:cNvPr>
          <p:cNvSpPr/>
          <p:nvPr/>
        </p:nvSpPr>
        <p:spPr>
          <a:xfrm>
            <a:off x="1975468" y="3863101"/>
            <a:ext cx="1623185" cy="24903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その他資格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xmlns="" id="{69CDECE3-2E92-4241-BD37-2DD4F83F3E3E}"/>
              </a:ext>
            </a:extLst>
          </p:cNvPr>
          <p:cNvSpPr/>
          <p:nvPr/>
        </p:nvSpPr>
        <p:spPr>
          <a:xfrm>
            <a:off x="3724073" y="2944336"/>
            <a:ext cx="1623185" cy="24903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医療・福祉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xmlns="" id="{897A4B1E-9984-4B20-B83B-6F713059C05A}"/>
              </a:ext>
            </a:extLst>
          </p:cNvPr>
          <p:cNvSpPr txBox="1"/>
          <p:nvPr/>
        </p:nvSpPr>
        <p:spPr>
          <a:xfrm>
            <a:off x="5422696" y="4186676"/>
            <a:ext cx="1847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en-US" altLang="ja-JP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試験免除プログラム対象資格</a:t>
            </a:r>
            <a:endParaRPr lang="en-US" altLang="ja-JP" sz="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en-US" altLang="ja-JP" sz="8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8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事業所内受験対象資格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object 15">
            <a:extLst>
              <a:ext uri="{FF2B5EF4-FFF2-40B4-BE49-F238E27FC236}">
                <a16:creationId xmlns:a16="http://schemas.microsoft.com/office/drawing/2014/main" xmlns="" id="{1D5C23E0-ED2B-488D-8928-3203E6675C6F}"/>
              </a:ext>
            </a:extLst>
          </p:cNvPr>
          <p:cNvSpPr txBox="1"/>
          <p:nvPr/>
        </p:nvSpPr>
        <p:spPr>
          <a:xfrm>
            <a:off x="749803" y="5102054"/>
            <a:ext cx="626330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89480" algn="l"/>
              </a:tabLst>
            </a:pPr>
            <a:r>
              <a:rPr lang="ja-JP" altLang="en-US" sz="1800" b="1" spc="-8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ビジネススキル＜Ｅラーニング＞研修</a:t>
            </a:r>
            <a:r>
              <a:rPr lang="en-US" altLang="ja-JP" sz="1800" b="1" spc="-8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(</a:t>
            </a:r>
            <a:r>
              <a:rPr lang="ja-JP" altLang="en-US" sz="1800" b="1" spc="-8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５１分野２９１項目</a:t>
            </a:r>
            <a:r>
              <a:rPr lang="en-US" altLang="ja-JP" sz="1800" b="1" spc="-8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Noto Sans CJK JP Medium"/>
              </a:rPr>
              <a:t>)</a:t>
            </a:r>
            <a:endParaRPr sz="18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Noto Sans CJK JP Medium"/>
            </a:endParaRP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xmlns="" id="{F29654A1-9C3E-4EF0-BAB0-925CF0CB1DBB}"/>
              </a:ext>
            </a:extLst>
          </p:cNvPr>
          <p:cNvSpPr/>
          <p:nvPr/>
        </p:nvSpPr>
        <p:spPr>
          <a:xfrm>
            <a:off x="1762488" y="4790450"/>
            <a:ext cx="4070891" cy="2678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こちらも無料！</a:t>
            </a:r>
            <a:r>
              <a:rPr lang="ja-JP" altLang="en-US" sz="1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修了証明書が発行できます</a:t>
            </a:r>
            <a:endParaRPr kumimoji="1" lang="ja-JP" altLang="en-US" sz="15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xmlns="" id="{20B9E775-AC44-4C3A-BC79-29A1F0C0C6F5}"/>
              </a:ext>
            </a:extLst>
          </p:cNvPr>
          <p:cNvSpPr/>
          <p:nvPr/>
        </p:nvSpPr>
        <p:spPr>
          <a:xfrm>
            <a:off x="270665" y="5649745"/>
            <a:ext cx="679011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xmlns="" id="{7939599E-334F-4826-B164-BC2D8B9D81C7}"/>
              </a:ext>
            </a:extLst>
          </p:cNvPr>
          <p:cNvSpPr txBox="1"/>
          <p:nvPr/>
        </p:nvSpPr>
        <p:spPr>
          <a:xfrm>
            <a:off x="197783" y="5426563"/>
            <a:ext cx="74237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ベーシックスキル　会計･財務　法務･コンプライアンス　メンタルヘルス　金融　マネジメント･その他　営業･マーケティング　人事･労務</a:t>
            </a:r>
            <a:endParaRPr lang="en-US" altLang="ja-JP" sz="8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フローチャート: 処理 56">
            <a:extLst>
              <a:ext uri="{FF2B5EF4-FFF2-40B4-BE49-F238E27FC236}">
                <a16:creationId xmlns:a16="http://schemas.microsoft.com/office/drawing/2014/main" xmlns="" id="{3643B53A-2DD5-49BA-8A24-607005A465F5}"/>
              </a:ext>
            </a:extLst>
          </p:cNvPr>
          <p:cNvSpPr/>
          <p:nvPr/>
        </p:nvSpPr>
        <p:spPr>
          <a:xfrm>
            <a:off x="9362674" y="4543805"/>
            <a:ext cx="2544281" cy="190627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+mj-ea"/>
                <a:ea typeface="+mj-ea"/>
              </a:rPr>
              <a:t>地図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xmlns="" id="{AC7B9D2C-8647-494C-9A4F-607B5F5B07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14424" y="6280212"/>
            <a:ext cx="3058105" cy="217211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xmlns="" id="{FFDFF009-93CF-4B54-965B-99AA4140B9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57047" y="9466869"/>
            <a:ext cx="824223" cy="824223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667088" y="6423067"/>
            <a:ext cx="1010058" cy="276999"/>
          </a:xfrm>
          <a:prstGeom prst="rect">
            <a:avLst/>
          </a:prstGeom>
          <a:solidFill>
            <a:srgbClr val="FFFF00"/>
          </a:solidFill>
        </p:spPr>
        <p:txBody>
          <a:bodyPr vert="horz" wrap="square" rtlCol="0">
            <a:spAutoFit/>
          </a:bodyPr>
          <a:lstStyle/>
          <a:p>
            <a:r>
              <a:rPr lang="ja-JP" altLang="en-US" sz="600" dirty="0" smtClean="0"/>
              <a:t>インドアゴルフ　</a:t>
            </a:r>
            <a:r>
              <a:rPr lang="en-US" altLang="ja-JP" sz="600" dirty="0" smtClean="0"/>
              <a:t>Born Golf</a:t>
            </a:r>
          </a:p>
          <a:p>
            <a:pPr algn="r"/>
            <a:r>
              <a:rPr kumimoji="1" lang="ja-JP" altLang="en-US" sz="600" dirty="0" smtClean="0"/>
              <a:t>と同じビルです。</a:t>
            </a:r>
            <a:endParaRPr kumimoji="1" lang="ja-JP" altLang="en-US" sz="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A1A1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303</Words>
  <Application>Microsoft Office PowerPoint</Application>
  <PresentationFormat>ユーザー設定</PresentationFormat>
  <Paragraphs>116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HGP創英角ｺﾞｼｯｸUB</vt:lpstr>
      <vt:lpstr>HGS創英角ｺﾞｼｯｸUB</vt:lpstr>
      <vt:lpstr>HG丸ｺﾞｼｯｸM-PRO</vt:lpstr>
      <vt:lpstr>HG正楷書体-PRO</vt:lpstr>
      <vt:lpstr>HG創英角ｺﾞｼｯｸUB</vt:lpstr>
      <vt:lpstr>ＭＳ Ｐゴシック</vt:lpstr>
      <vt:lpstr>Noto Sans</vt:lpstr>
      <vt:lpstr>Noto Sans CJK JP Medium</vt:lpstr>
      <vt:lpstr>游ゴシック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user003-pc</dc:creator>
  <cp:lastModifiedBy>terve-012</cp:lastModifiedBy>
  <cp:revision>21</cp:revision>
  <cp:lastPrinted>2021-03-26T07:41:18Z</cp:lastPrinted>
  <dcterms:created xsi:type="dcterms:W3CDTF">2020-06-05T01:19:43Z</dcterms:created>
  <dcterms:modified xsi:type="dcterms:W3CDTF">2021-03-26T08:03:20Z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2020-06-05T00:00:00Z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2020-06-05T00:00:00Z</vt:filetime>
  </property>
</Properties>
</file>